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59" r:id="rId5"/>
    <p:sldId id="260" r:id="rId6"/>
    <p:sldId id="262" r:id="rId7"/>
    <p:sldId id="264" r:id="rId8"/>
    <p:sldId id="270" r:id="rId9"/>
    <p:sldId id="275" r:id="rId10"/>
    <p:sldId id="277" r:id="rId11"/>
    <p:sldId id="268" r:id="rId12"/>
    <p:sldId id="265" r:id="rId13"/>
    <p:sldId id="266" r:id="rId14"/>
    <p:sldId id="267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8D4C1"/>
    <a:srgbClr val="D9F7F6"/>
    <a:srgbClr val="B5F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701"/>
  </p:normalViewPr>
  <p:slideViewPr>
    <p:cSldViewPr>
      <p:cViewPr>
        <p:scale>
          <a:sx n="76" d="100"/>
          <a:sy n="76" d="100"/>
        </p:scale>
        <p:origin x="936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59" tIns="47779" rIns="95559" bIns="477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5559" tIns="47779" rIns="95559" bIns="47779" rtlCol="0"/>
          <a:lstStyle>
            <a:lvl1pPr algn="r">
              <a:defRPr sz="1200"/>
            </a:lvl1pPr>
          </a:lstStyle>
          <a:p>
            <a:fld id="{93AA4FDD-91BE-4871-B8E4-7F7A19FAA73A}" type="datetimeFigureOut">
              <a:rPr lang="en-GB" smtClean="0"/>
              <a:t>07/01/2018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9" tIns="47779" rIns="95559" bIns="4777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59" tIns="47779" rIns="95559" bIns="477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59" tIns="47779" rIns="95559" bIns="477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59" tIns="47779" rIns="95559" bIns="47779" rtlCol="0" anchor="b"/>
          <a:lstStyle>
            <a:lvl1pPr algn="r">
              <a:defRPr sz="1200"/>
            </a:lvl1pPr>
          </a:lstStyle>
          <a:p>
            <a:fld id="{1B85B6AC-1C1F-4B26-9DB4-071E1AAA5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12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Peer Assessment after</a:t>
            </a:r>
            <a:r>
              <a:rPr lang="en-GB" baseline="0" dirty="0" smtClean="0"/>
              <a:t> fifteen minutes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5B6AC-1C1F-4B26-9DB4-071E1AAA5C8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42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74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68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06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99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10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FDB2-B928-47FE-B4C6-424EC03720FA}" type="datetimeFigureOut">
              <a:rPr lang="en-GB" smtClean="0"/>
              <a:t>07/01/2018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28E7-C730-4344-874C-9969F1B137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45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19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42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302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312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BFDB2-B928-47FE-B4C6-424EC03720FA}" type="datetimeFigureOut">
              <a:rPr lang="en-GB" smtClean="0"/>
              <a:t>07/01/2018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228E7-C730-4344-874C-9969F1B137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80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diacdn.shopatron.com/media/mfg/322/product_image/x1_c29b59d20e800f98422a0552ef756f24.jpg%3F1321665529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/>
          <a:stretch/>
        </p:blipFill>
        <p:spPr bwMode="auto">
          <a:xfrm>
            <a:off x="350898" y="260648"/>
            <a:ext cx="6813390" cy="50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83649" y="5294818"/>
            <a:ext cx="73404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4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3D Art 7/8     Ms. Shepherd</a:t>
            </a:r>
            <a:endParaRPr lang="en-GB" sz="4400" b="1" dirty="0" smtClean="0">
              <a:solidFill>
                <a:srgbClr val="38D4C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GB" sz="44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Ugly Doll Project</a:t>
            </a:r>
          </a:p>
        </p:txBody>
      </p:sp>
    </p:spTree>
    <p:extLst>
      <p:ext uri="{BB962C8B-B14F-4D97-AF65-F5344CB8AC3E}">
        <p14:creationId xmlns:p14="http://schemas.microsoft.com/office/powerpoint/2010/main" val="342815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467544" y="1052736"/>
            <a:ext cx="5262344" cy="4536504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138887" y="2664389"/>
            <a:ext cx="19101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422597" y="3977587"/>
            <a:ext cx="34023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93941" y="2664389"/>
            <a:ext cx="0" cy="13131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377651" y="3977587"/>
            <a:ext cx="0" cy="16116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231" y="3977587"/>
            <a:ext cx="0" cy="16116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52120" y="1196752"/>
            <a:ext cx="2952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One question about the project</a:t>
            </a:r>
          </a:p>
          <a:p>
            <a:endParaRPr lang="en-US" sz="2800" dirty="0"/>
          </a:p>
          <a:p>
            <a:r>
              <a:rPr lang="en-US" sz="2800" dirty="0" smtClean="0"/>
              <a:t>Two things you found difficult</a:t>
            </a:r>
          </a:p>
          <a:p>
            <a:endParaRPr lang="en-US" sz="2800" dirty="0"/>
          </a:p>
          <a:p>
            <a:r>
              <a:rPr lang="en-US" sz="2800" dirty="0" smtClean="0"/>
              <a:t>Three things you have learnt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4626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3416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Specification</a:t>
            </a:r>
            <a:endParaRPr lang="en-GB" sz="4000" b="1" dirty="0">
              <a:solidFill>
                <a:srgbClr val="38D4C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465" y="1052736"/>
            <a:ext cx="84590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entury Gothic" panose="020B0502020202020204" pitchFamily="34" charset="0"/>
              </a:rPr>
              <a:t>Next lesson we will be talking about </a:t>
            </a:r>
            <a:r>
              <a:rPr lang="en-GB" sz="28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specifications</a:t>
            </a:r>
            <a:r>
              <a:rPr lang="en-GB" sz="2800" dirty="0" smtClean="0">
                <a:latin typeface="Century Gothic" panose="020B0502020202020204" pitchFamily="34" charset="0"/>
              </a:rPr>
              <a:t>.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Refresh</a:t>
            </a:r>
            <a:r>
              <a:rPr lang="en-GB" sz="2800" dirty="0" smtClean="0">
                <a:latin typeface="Century Gothic" panose="020B0502020202020204" pitchFamily="34" charset="0"/>
              </a:rPr>
              <a:t>: What is a specification?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869345"/>
            <a:ext cx="84590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A </a:t>
            </a:r>
            <a:r>
              <a:rPr lang="en-GB" sz="2800" b="1" dirty="0">
                <a:solidFill>
                  <a:srgbClr val="38D4C1"/>
                </a:solidFill>
                <a:latin typeface="Century Gothic" panose="020B0502020202020204" pitchFamily="34" charset="0"/>
              </a:rPr>
              <a:t>design specification </a:t>
            </a:r>
            <a:r>
              <a:rPr lang="en-GB" sz="2800" dirty="0">
                <a:latin typeface="Century Gothic" panose="020B0502020202020204" pitchFamily="34" charset="0"/>
              </a:rPr>
              <a:t>provides explicit information about the </a:t>
            </a:r>
            <a:r>
              <a:rPr lang="en-GB" sz="2800" b="1" dirty="0">
                <a:solidFill>
                  <a:srgbClr val="38D4C1"/>
                </a:solidFill>
                <a:latin typeface="Century Gothic" panose="020B0502020202020204" pitchFamily="34" charset="0"/>
              </a:rPr>
              <a:t>requirements</a:t>
            </a:r>
            <a:r>
              <a:rPr lang="en-GB" sz="2800" dirty="0">
                <a:latin typeface="Century Gothic" panose="020B0502020202020204" pitchFamily="34" charset="0"/>
              </a:rPr>
              <a:t> for a product and how the product is to </a:t>
            </a:r>
            <a:r>
              <a:rPr lang="en-GB" sz="2800" dirty="0" smtClean="0">
                <a:latin typeface="Century Gothic" panose="020B0502020202020204" pitchFamily="34" charset="0"/>
              </a:rPr>
              <a:t>be</a:t>
            </a:r>
            <a:r>
              <a:rPr lang="en-GB" sz="28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 put together (manufactured).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0029" y="5013176"/>
            <a:ext cx="5663943" cy="15529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challenge</a:t>
            </a:r>
            <a:r>
              <a:rPr lang="en-GB" sz="4800" b="1" baseline="30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+</a:t>
            </a:r>
          </a:p>
          <a:p>
            <a:pPr algn="ctr"/>
            <a:r>
              <a:rPr lang="en-GB" sz="1600" dirty="0" smtClean="0">
                <a:latin typeface="Century Gothic" panose="020B0502020202020204" pitchFamily="34" charset="0"/>
              </a:rPr>
              <a:t>What would happen if we didn’t create specifications when designing products/garments?</a:t>
            </a:r>
            <a:endParaRPr lang="en-GB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1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tatic.coolshop.com/images/boxshots/75887-forsid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868573" y="-1455796"/>
            <a:ext cx="340685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1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laymerrilytoys.co.uk/shopimages/rosanne-rag-do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903751" y="-899939"/>
            <a:ext cx="5348412" cy="838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0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ybabycart.com/5964-11058-thickbox/little-mommy-sweet-as-me-doll-head-of-the-clas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6046" y="128283"/>
            <a:ext cx="7200728" cy="672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5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33878" y="-105623"/>
            <a:ext cx="1077486" cy="173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1242" y="190381"/>
            <a:ext cx="1356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Hook</a:t>
            </a:r>
            <a:endParaRPr lang="en-GB" sz="3600" b="1" dirty="0">
              <a:solidFill>
                <a:srgbClr val="38D4C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2" name="Picture 4" descr="http://www.makeit-loveit.com/wp-content/uploads/2013/02/fabric-doll-skirts-670x44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475" y="1832762"/>
            <a:ext cx="1786427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newburycomics.com/images/bmh/BU/103-105089NEWB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7540" y="1808420"/>
            <a:ext cx="3704883" cy="422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16517" y="238761"/>
            <a:ext cx="90899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b="1" dirty="0" smtClean="0">
                <a:latin typeface="Century Gothic" panose="020B0502020202020204" pitchFamily="34" charset="0"/>
              </a:rPr>
              <a:t>Which doll do you prefer?</a:t>
            </a:r>
          </a:p>
          <a:p>
            <a:pPr algn="r"/>
            <a:r>
              <a:rPr lang="en-GB" sz="32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Give a reason</a:t>
            </a:r>
            <a:r>
              <a:rPr lang="en-GB" sz="3200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 </a:t>
            </a:r>
            <a:r>
              <a:rPr lang="en-GB" sz="3200" dirty="0" smtClean="0">
                <a:latin typeface="Century Gothic" panose="020B0502020202020204" pitchFamily="34" charset="0"/>
              </a:rPr>
              <a:t>and come up </a:t>
            </a:r>
          </a:p>
          <a:p>
            <a:pPr algn="r"/>
            <a:r>
              <a:rPr lang="en-GB" sz="3200" dirty="0" smtClean="0">
                <a:latin typeface="Century Gothic" panose="020B0502020202020204" pitchFamily="34" charset="0"/>
              </a:rPr>
              <a:t>and </a:t>
            </a:r>
            <a:r>
              <a:rPr lang="en-GB" sz="3200" dirty="0" smtClean="0">
                <a:effectLst/>
                <a:latin typeface="Century Gothic" panose="020B0502020202020204" pitchFamily="34" charset="0"/>
              </a:rPr>
              <a:t>‘post-it’ </a:t>
            </a:r>
            <a:r>
              <a:rPr lang="en-GB" sz="3200" dirty="0" smtClean="0">
                <a:latin typeface="Century Gothic" panose="020B0502020202020204" pitchFamily="34" charset="0"/>
              </a:rPr>
              <a:t>on the board</a:t>
            </a:r>
            <a:endParaRPr lang="en-GB" sz="32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1043807">
            <a:off x="4931309" y="4724414"/>
            <a:ext cx="1700279" cy="170027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206375" dist="38100" dir="2700000" algn="tl" rotWithShape="0">
              <a:srgbClr val="000000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 like this one because it’s </a:t>
            </a:r>
            <a:r>
              <a:rPr lang="en-GB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color</a:t>
            </a:r>
            <a:r>
              <a:rPr lang="en-GB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is calming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 rot="20474275">
            <a:off x="5494482" y="2140990"/>
            <a:ext cx="3551947" cy="234914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challenge</a:t>
            </a:r>
            <a:r>
              <a:rPr lang="en-GB" sz="2000" b="1" baseline="30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+</a:t>
            </a:r>
          </a:p>
          <a:p>
            <a:pPr marL="285750" indent="-285750" algn="ctr">
              <a:buFont typeface="Arial"/>
              <a:buChar char="•"/>
            </a:pPr>
            <a:r>
              <a:rPr lang="en-GB" sz="1600" dirty="0" smtClean="0">
                <a:latin typeface="Century Gothic" panose="020B0502020202020204" pitchFamily="34" charset="0"/>
              </a:rPr>
              <a:t>Why has its material been chosen?</a:t>
            </a:r>
          </a:p>
          <a:p>
            <a:pPr marL="285750" indent="-285750" algn="ctr">
              <a:buFont typeface="Arial"/>
              <a:buChar char="•"/>
            </a:pPr>
            <a:r>
              <a:rPr lang="en-GB" sz="1600" dirty="0" smtClean="0">
                <a:latin typeface="Century Gothic" panose="020B0502020202020204" pitchFamily="34" charset="0"/>
              </a:rPr>
              <a:t>Is it suitable for a child?</a:t>
            </a:r>
          </a:p>
          <a:p>
            <a:pPr marL="285750" indent="-285750" algn="ctr">
              <a:buFont typeface="Arial"/>
              <a:buChar char="•"/>
            </a:pPr>
            <a:r>
              <a:rPr lang="en-GB" sz="1600" dirty="0" smtClean="0">
                <a:latin typeface="Century Gothic" panose="020B0502020202020204" pitchFamily="34" charset="0"/>
              </a:rPr>
              <a:t>How do you know?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pic>
        <p:nvPicPr>
          <p:cNvPr id="9" name="Picture 4" descr="http://images.lowes.com/product/converted/740459/740459630617lg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5951944"/>
            <a:ext cx="656006" cy="65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7722019" y="5288613"/>
            <a:ext cx="1124720" cy="663331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3 min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253308"/>
              </p:ext>
            </p:extLst>
          </p:nvPr>
        </p:nvGraphicFramePr>
        <p:xfrm>
          <a:off x="467544" y="332656"/>
          <a:ext cx="8357676" cy="59766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69894"/>
                <a:gridCol w="5287782"/>
              </a:tblGrid>
              <a:tr h="1490219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entury Gothic" panose="020B0502020202020204" pitchFamily="34" charset="0"/>
                        </a:rPr>
                        <a:t>Learning Objective</a:t>
                      </a:r>
                    </a:p>
                    <a:p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By the end of the lesson, you will understand…</a:t>
                      </a:r>
                      <a:endParaRPr lang="en-GB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solidFill>
                      <a:srgbClr val="38D4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entury Gothic" panose="020B0502020202020204" pitchFamily="34" charset="0"/>
                        </a:rPr>
                        <a:t>Learning Outcomes</a:t>
                      </a:r>
                    </a:p>
                    <a:p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By the end of the lesson, you will be able to… </a:t>
                      </a:r>
                      <a:endParaRPr lang="en-GB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solidFill>
                      <a:srgbClr val="38D4C1"/>
                    </a:solidFill>
                  </a:tcPr>
                </a:tc>
              </a:tr>
              <a:tr h="1092827">
                <a:tc rowSpan="3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latin typeface="Century Gothic" panose="020B0502020202020204" pitchFamily="34" charset="0"/>
                        </a:rPr>
                        <a:t>I can </a:t>
                      </a:r>
                      <a:r>
                        <a:rPr lang="en-GB" sz="2800" b="1" dirty="0" smtClean="0">
                          <a:latin typeface="Century Gothic" panose="020B0502020202020204" pitchFamily="34" charset="0"/>
                        </a:rPr>
                        <a:t>analyse</a:t>
                      </a:r>
                      <a:r>
                        <a:rPr lang="en-GB" sz="2800" b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0" dirty="0" smtClean="0">
                          <a:latin typeface="Century Gothic" panose="020B0502020202020204" pitchFamily="34" charset="0"/>
                        </a:rPr>
                        <a:t>a product in detail, then </a:t>
                      </a:r>
                      <a:r>
                        <a:rPr lang="en-GB" sz="2800" b="1" dirty="0" smtClean="0">
                          <a:latin typeface="Century Gothic" panose="020B0502020202020204" pitchFamily="34" charset="0"/>
                        </a:rPr>
                        <a:t>redesign</a:t>
                      </a:r>
                      <a:r>
                        <a:rPr lang="en-GB" sz="2800" b="0" baseline="0" dirty="0" smtClean="0">
                          <a:latin typeface="Century Gothic" panose="020B0502020202020204" pitchFamily="34" charset="0"/>
                        </a:rPr>
                        <a:t> it according to a </a:t>
                      </a:r>
                      <a:r>
                        <a:rPr lang="en-GB" sz="2800" b="1" baseline="0" dirty="0" smtClean="0">
                          <a:latin typeface="Century Gothic" panose="020B0502020202020204" pitchFamily="34" charset="0"/>
                        </a:rPr>
                        <a:t>client’s needs.</a:t>
                      </a:r>
                      <a:endParaRPr lang="en-GB" sz="2800" b="1" baseline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solidFill>
                      <a:srgbClr val="B5F1E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Tx/>
                        <a:buNone/>
                      </a:pPr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Level </a:t>
                      </a:r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2000" b="1" dirty="0" smtClean="0">
                        <a:latin typeface="Century Gothic" panose="020B0502020202020204" pitchFamily="34" charset="0"/>
                      </a:endParaRPr>
                    </a:p>
                    <a:p>
                      <a:pPr lvl="0">
                        <a:buFontTx/>
                        <a:buNone/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I</a:t>
                      </a:r>
                      <a:r>
                        <a:rPr lang="en-GB" sz="2000" b="0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 can </a:t>
                      </a:r>
                      <a:r>
                        <a:rPr lang="en-GB" sz="2000" b="1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describe </a:t>
                      </a:r>
                      <a:r>
                        <a:rPr lang="en-GB" sz="2000" b="0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ways in which a product can be suited to a customer.</a:t>
                      </a:r>
                      <a:endParaRPr lang="en-GB" sz="2000" b="0" dirty="0" smtClean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solidFill>
                      <a:srgbClr val="B5F1E3"/>
                    </a:solidFill>
                  </a:tcPr>
                </a:tc>
              </a:tr>
              <a:tr h="1092827">
                <a:tc vMerge="1"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Tx/>
                        <a:buNone/>
                      </a:pPr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Level </a:t>
                      </a:r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2000" b="1" dirty="0" smtClean="0">
                        <a:latin typeface="Century Gothic" panose="020B0502020202020204" pitchFamily="34" charset="0"/>
                      </a:endParaRPr>
                    </a:p>
                    <a:p>
                      <a:pPr lvl="0">
                        <a:buFontTx/>
                        <a:buNone/>
                      </a:pPr>
                      <a:r>
                        <a:rPr lang="en-GB" sz="2000" dirty="0" smtClean="0">
                          <a:latin typeface="Century Gothic" panose="020B0502020202020204" pitchFamily="34" charset="0"/>
                        </a:rPr>
                        <a:t>I can </a:t>
                      </a:r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explain</a:t>
                      </a:r>
                      <a:r>
                        <a:rPr lang="en-GB" sz="2000" dirty="0" smtClean="0">
                          <a:latin typeface="Century Gothic" panose="020B0502020202020204" pitchFamily="34" charset="0"/>
                        </a:rPr>
                        <a:t> why </a:t>
                      </a:r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analysing</a:t>
                      </a:r>
                      <a:r>
                        <a:rPr lang="en-GB" sz="2000" dirty="0" smtClean="0">
                          <a:latin typeface="Century Gothic" panose="020B0502020202020204" pitchFamily="34" charset="0"/>
                        </a:rPr>
                        <a:t> a</a:t>
                      </a:r>
                      <a:r>
                        <a:rPr lang="en-GB" sz="2000" baseline="0" dirty="0" smtClean="0">
                          <a:latin typeface="Century Gothic" panose="020B0502020202020204" pitchFamily="34" charset="0"/>
                        </a:rPr>
                        <a:t> product is important in the design process</a:t>
                      </a:r>
                      <a:endParaRPr lang="en-GB" sz="2000" dirty="0" smtClean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D9F7F6"/>
                    </a:solidFill>
                  </a:tcPr>
                </a:tc>
              </a:tr>
              <a:tr h="1423987">
                <a:tc vMerge="1"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Level </a:t>
                      </a:r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2000" b="1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I can use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 my analysis to 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inform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 my 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creative decisions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. I use my design thinking to 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create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 inventive proposals.</a:t>
                      </a:r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solidFill>
                      <a:srgbClr val="B5F1E3"/>
                    </a:solidFill>
                  </a:tcPr>
                </a:tc>
              </a:tr>
              <a:tr h="397392">
                <a:tc gridSpan="2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Key Words: Analyse, Inform, Describe, Propose</a:t>
                      </a:r>
                      <a:endParaRPr lang="en-GB" sz="1800" b="0" baseline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solidFill>
                      <a:srgbClr val="B5F1E3"/>
                    </a:solidFill>
                  </a:tcPr>
                </a:tc>
              </a:tr>
              <a:tr h="479412">
                <a:tc gridSpan="2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2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cecreamtoysandbooks.com/ekmps/shops/ictborder/images/abi-ethnic-mini-rag-doll-620-p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4334362" cy="633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14286"/>
            <a:ext cx="43924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entury Gothic" panose="020B0502020202020204" pitchFamily="34" charset="0"/>
              </a:rPr>
              <a:t>First, we are going to </a:t>
            </a:r>
            <a:r>
              <a:rPr lang="en-GB" sz="32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analyse </a:t>
            </a:r>
            <a:r>
              <a:rPr lang="en-GB" sz="3200" b="1" dirty="0" smtClean="0">
                <a:latin typeface="Century Gothic" panose="020B0502020202020204" pitchFamily="34" charset="0"/>
              </a:rPr>
              <a:t>this doll.</a:t>
            </a:r>
          </a:p>
          <a:p>
            <a:endParaRPr lang="en-GB" sz="3200" b="1" dirty="0">
              <a:solidFill>
                <a:srgbClr val="38D4C1"/>
              </a:solidFill>
              <a:latin typeface="Century Gothic" panose="020B0502020202020204" pitchFamily="34" charset="0"/>
            </a:endParaRPr>
          </a:p>
          <a:p>
            <a:r>
              <a:rPr lang="en-GB" sz="3200" dirty="0" smtClean="0">
                <a:latin typeface="Century Gothic" panose="020B0502020202020204" pitchFamily="34" charset="0"/>
              </a:rPr>
              <a:t>You have </a:t>
            </a:r>
            <a:r>
              <a:rPr lang="en-GB" sz="32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two minutes</a:t>
            </a:r>
            <a:r>
              <a:rPr lang="en-GB" sz="3200" dirty="0" smtClean="0">
                <a:latin typeface="Century Gothic" panose="020B0502020202020204" pitchFamily="34" charset="0"/>
              </a:rPr>
              <a:t> to very quickly sketch this doll in the </a:t>
            </a:r>
            <a:r>
              <a:rPr lang="en-GB" sz="3200" dirty="0" smtClean="0">
                <a:latin typeface="Century Gothic" panose="020B0502020202020204" pitchFamily="34" charset="0"/>
              </a:rPr>
              <a:t>box on </a:t>
            </a:r>
            <a:r>
              <a:rPr lang="en-GB" sz="3200" dirty="0" smtClean="0">
                <a:latin typeface="Century Gothic" panose="020B0502020202020204" pitchFamily="34" charset="0"/>
              </a:rPr>
              <a:t>your page.</a:t>
            </a:r>
            <a:endParaRPr lang="en-GB" sz="3600" dirty="0" smtClean="0">
              <a:latin typeface="Century Gothic" panose="020B0502020202020204" pitchFamily="34" charset="0"/>
            </a:endParaRPr>
          </a:p>
        </p:txBody>
      </p:sp>
      <p:pic>
        <p:nvPicPr>
          <p:cNvPr id="4100" name="Picture 4" descr="http://images.lowes.com/product/converted/740459/740459630617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7403" y="4365104"/>
            <a:ext cx="2324189" cy="232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4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cecreamtoysandbooks.com/ekmps/shops/ictborder/images/abi-ethnic-mini-rag-doll-620-p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91"/>
          <a:stretch/>
        </p:blipFill>
        <p:spPr bwMode="auto">
          <a:xfrm>
            <a:off x="4839181" y="188640"/>
            <a:ext cx="4100703" cy="633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4392488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entury Gothic" panose="020B0502020202020204" pitchFamily="34" charset="0"/>
              </a:rPr>
              <a:t>When we are analysing and evaluating we use </a:t>
            </a:r>
            <a:r>
              <a:rPr lang="en-GB" sz="28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ACCESS FM </a:t>
            </a:r>
            <a:r>
              <a:rPr lang="en-GB" sz="2800" dirty="0" smtClean="0">
                <a:latin typeface="Century Gothic" panose="020B0502020202020204" pitchFamily="34" charset="0"/>
              </a:rPr>
              <a:t>acronym.</a:t>
            </a:r>
            <a:endParaRPr lang="en-GB" sz="2800" dirty="0" smtClean="0">
              <a:latin typeface="Century Gothic" panose="020B0502020202020204" pitchFamily="34" charset="0"/>
            </a:endParaRPr>
          </a:p>
          <a:p>
            <a:endParaRPr lang="en-GB" sz="2800" b="1" dirty="0" smtClean="0">
              <a:solidFill>
                <a:srgbClr val="38D4C1"/>
              </a:solidFill>
              <a:latin typeface="Century Gothic" panose="020B0502020202020204" pitchFamily="34" charset="0"/>
            </a:endParaRPr>
          </a:p>
          <a:p>
            <a:r>
              <a:rPr lang="en-GB" sz="28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A</a:t>
            </a:r>
            <a:r>
              <a:rPr lang="en-GB" sz="2800" dirty="0" smtClean="0">
                <a:latin typeface="Century Gothic" panose="020B0502020202020204" pitchFamily="34" charset="0"/>
              </a:rPr>
              <a:t>esthetics </a:t>
            </a:r>
            <a:r>
              <a:rPr lang="en-GB" dirty="0" smtClean="0">
                <a:latin typeface="Century Gothic" panose="020B0502020202020204" pitchFamily="34" charset="0"/>
              </a:rPr>
              <a:t>(What it looks like)</a:t>
            </a:r>
            <a:endParaRPr lang="en-GB" b="1" dirty="0" smtClean="0">
              <a:solidFill>
                <a:srgbClr val="38D4C1"/>
              </a:solidFill>
              <a:latin typeface="Century Gothic" panose="020B0502020202020204" pitchFamily="34" charset="0"/>
            </a:endParaRPr>
          </a:p>
          <a:p>
            <a:r>
              <a:rPr lang="en-GB" sz="28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C</a:t>
            </a:r>
            <a:r>
              <a:rPr lang="en-GB" sz="2800" dirty="0" smtClean="0">
                <a:latin typeface="Century Gothic" panose="020B0502020202020204" pitchFamily="34" charset="0"/>
              </a:rPr>
              <a:t>ustomer </a:t>
            </a:r>
            <a:r>
              <a:rPr lang="en-GB" dirty="0" smtClean="0">
                <a:latin typeface="Century Gothic" panose="020B0502020202020204" pitchFamily="34" charset="0"/>
              </a:rPr>
              <a:t>(Who will buy it?)</a:t>
            </a:r>
            <a:r>
              <a:rPr lang="en-GB" sz="28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/>
            </a:r>
            <a:br>
              <a:rPr lang="en-GB" sz="28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</a:br>
            <a:r>
              <a:rPr lang="en-GB" sz="28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C</a:t>
            </a:r>
            <a:r>
              <a:rPr lang="en-GB" sz="2800" dirty="0" smtClean="0">
                <a:latin typeface="Century Gothic" panose="020B0502020202020204" pitchFamily="34" charset="0"/>
              </a:rPr>
              <a:t>ost </a:t>
            </a:r>
            <a:r>
              <a:rPr lang="en-GB" dirty="0" smtClean="0">
                <a:latin typeface="Century Gothic" panose="020B0502020202020204" pitchFamily="34" charset="0"/>
              </a:rPr>
              <a:t>(How much to manufacture, how much to sell?)</a:t>
            </a:r>
            <a:r>
              <a:rPr lang="en-GB" sz="28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/>
            </a:r>
            <a:br>
              <a:rPr lang="en-GB" sz="28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</a:br>
            <a:r>
              <a:rPr lang="en-GB" sz="28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E</a:t>
            </a:r>
            <a:r>
              <a:rPr lang="en-GB" sz="2800" dirty="0" smtClean="0">
                <a:latin typeface="Century Gothic" panose="020B0502020202020204" pitchFamily="34" charset="0"/>
              </a:rPr>
              <a:t>nvironment</a:t>
            </a:r>
            <a:r>
              <a:rPr lang="en-GB" sz="28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/>
            </a:r>
            <a:br>
              <a:rPr lang="en-GB" sz="28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</a:br>
            <a:r>
              <a:rPr lang="en-GB" sz="28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S</a:t>
            </a:r>
            <a:r>
              <a:rPr lang="en-GB" sz="2800" dirty="0" smtClean="0">
                <a:latin typeface="Century Gothic" panose="020B0502020202020204" pitchFamily="34" charset="0"/>
              </a:rPr>
              <a:t>ize </a:t>
            </a:r>
            <a:r>
              <a:rPr lang="en-GB" dirty="0" smtClean="0">
                <a:latin typeface="Century Gothic" panose="020B0502020202020204" pitchFamily="34" charset="0"/>
              </a:rPr>
              <a:t>(in cm)</a:t>
            </a:r>
            <a:r>
              <a:rPr lang="en-GB" sz="28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/>
            </a:r>
            <a:br>
              <a:rPr lang="en-GB" sz="28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</a:br>
            <a:r>
              <a:rPr lang="en-GB" sz="28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S</a:t>
            </a:r>
            <a:r>
              <a:rPr lang="en-GB" sz="2800" dirty="0" smtClean="0">
                <a:latin typeface="Century Gothic" panose="020B0502020202020204" pitchFamily="34" charset="0"/>
              </a:rPr>
              <a:t>afety</a:t>
            </a:r>
            <a:r>
              <a:rPr lang="en-GB" sz="28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/>
            </a:r>
            <a:br>
              <a:rPr lang="en-GB" sz="28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</a:br>
            <a:r>
              <a:rPr lang="en-GB" sz="28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F</a:t>
            </a:r>
            <a:r>
              <a:rPr lang="en-GB" sz="2800" dirty="0" smtClean="0">
                <a:latin typeface="Century Gothic" panose="020B0502020202020204" pitchFamily="34" charset="0"/>
              </a:rPr>
              <a:t>unction</a:t>
            </a:r>
            <a:r>
              <a:rPr lang="en-GB" sz="28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/>
            </a:r>
            <a:br>
              <a:rPr lang="en-GB" sz="28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</a:br>
            <a:r>
              <a:rPr lang="en-GB" sz="28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M</a:t>
            </a:r>
            <a:r>
              <a:rPr lang="en-GB" sz="2800" dirty="0" smtClean="0">
                <a:latin typeface="Century Gothic" panose="020B0502020202020204" pitchFamily="34" charset="0"/>
              </a:rPr>
              <a:t>aterials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3573016"/>
            <a:ext cx="2628292" cy="2308324"/>
          </a:xfrm>
          <a:prstGeom prst="rect">
            <a:avLst/>
          </a:prstGeom>
          <a:solidFill>
            <a:srgbClr val="38D4C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entury Gothic" panose="020B0502020202020204" pitchFamily="34" charset="0"/>
              </a:rPr>
              <a:t>Aesthetics</a:t>
            </a:r>
          </a:p>
          <a:p>
            <a:r>
              <a:rPr lang="en-GB" sz="1600" dirty="0" smtClean="0">
                <a:latin typeface="Century Gothic" panose="020B0502020202020204" pitchFamily="34" charset="0"/>
              </a:rPr>
              <a:t>This product looks fun, it looks like it has been made from </a:t>
            </a:r>
            <a:r>
              <a:rPr lang="en-GB" sz="1600" b="1" dirty="0" smtClean="0">
                <a:latin typeface="Century Gothic" panose="020B0502020202020204" pitchFamily="34" charset="0"/>
              </a:rPr>
              <a:t>soft materials</a:t>
            </a:r>
            <a:r>
              <a:rPr lang="en-GB" sz="1600" dirty="0" smtClean="0">
                <a:latin typeface="Century Gothic" panose="020B0502020202020204" pitchFamily="34" charset="0"/>
              </a:rPr>
              <a:t> such as </a:t>
            </a:r>
            <a:r>
              <a:rPr lang="en-GB" sz="1600" b="1" dirty="0" smtClean="0">
                <a:latin typeface="Century Gothic" panose="020B0502020202020204" pitchFamily="34" charset="0"/>
              </a:rPr>
              <a:t>fleece</a:t>
            </a:r>
            <a:r>
              <a:rPr lang="en-GB" sz="1600" dirty="0" smtClean="0">
                <a:latin typeface="Century Gothic" panose="020B0502020202020204" pitchFamily="34" charset="0"/>
              </a:rPr>
              <a:t> and it’s colours are </a:t>
            </a:r>
            <a:r>
              <a:rPr lang="en-GB" sz="1600" b="1" dirty="0" smtClean="0">
                <a:latin typeface="Century Gothic" panose="020B0502020202020204" pitchFamily="34" charset="0"/>
              </a:rPr>
              <a:t>bright</a:t>
            </a:r>
            <a:r>
              <a:rPr lang="en-GB" sz="1600" dirty="0" smtClean="0">
                <a:latin typeface="Century Gothic" panose="020B0502020202020204" pitchFamily="34" charset="0"/>
              </a:rPr>
              <a:t> and </a:t>
            </a:r>
            <a:r>
              <a:rPr lang="en-GB" sz="1600" b="1" dirty="0" smtClean="0">
                <a:latin typeface="Century Gothic" panose="020B0502020202020204" pitchFamily="34" charset="0"/>
              </a:rPr>
              <a:t>engaging</a:t>
            </a:r>
            <a:r>
              <a:rPr lang="en-GB" sz="1600" dirty="0" smtClean="0">
                <a:latin typeface="Century Gothic" panose="020B0502020202020204" pitchFamily="34" charset="0"/>
              </a:rPr>
              <a:t>.  The </a:t>
            </a:r>
            <a:r>
              <a:rPr lang="en-GB" sz="1600" b="1" dirty="0" smtClean="0">
                <a:latin typeface="Century Gothic" panose="020B0502020202020204" pitchFamily="34" charset="0"/>
              </a:rPr>
              <a:t>seams</a:t>
            </a:r>
            <a:r>
              <a:rPr lang="en-GB" sz="1600" dirty="0" smtClean="0">
                <a:latin typeface="Century Gothic" panose="020B0502020202020204" pitchFamily="34" charset="0"/>
              </a:rPr>
              <a:t> of the fabric have been neatly sewn.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860032" y="2780930"/>
            <a:ext cx="1512168" cy="1152126"/>
          </a:xfrm>
          <a:prstGeom prst="straightConnector1">
            <a:avLst/>
          </a:prstGeom>
          <a:ln w="76200">
            <a:solidFill>
              <a:srgbClr val="38D4C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52120" y="5666482"/>
            <a:ext cx="576064" cy="66774"/>
          </a:xfrm>
          <a:prstGeom prst="straightConnector1">
            <a:avLst/>
          </a:prstGeom>
          <a:ln w="76200">
            <a:solidFill>
              <a:srgbClr val="38D4C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550566" y="-8593"/>
            <a:ext cx="1593434" cy="939766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15 Minutes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 rot="20930068">
            <a:off x="6683377" y="4050455"/>
            <a:ext cx="2675391" cy="253753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challenge</a:t>
            </a:r>
            <a:r>
              <a:rPr lang="en-GB" sz="2400" b="1" baseline="30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+</a:t>
            </a:r>
          </a:p>
          <a:p>
            <a:pPr algn="ctr"/>
            <a:r>
              <a:rPr lang="en-GB" sz="1600" dirty="0" smtClean="0">
                <a:latin typeface="Century Gothic" panose="020B0502020202020204" pitchFamily="34" charset="0"/>
              </a:rPr>
              <a:t>Your customer is now a </a:t>
            </a:r>
            <a:r>
              <a:rPr lang="en-GB" sz="1600" b="1" dirty="0" smtClean="0">
                <a:latin typeface="Century Gothic" panose="020B0502020202020204" pitchFamily="34" charset="0"/>
              </a:rPr>
              <a:t>one year old</a:t>
            </a:r>
            <a:r>
              <a:rPr lang="en-GB" sz="1600" dirty="0" smtClean="0">
                <a:latin typeface="Century Gothic" panose="020B0502020202020204" pitchFamily="34" charset="0"/>
              </a:rPr>
              <a:t>. How would you change it so that it is safe? Adapt and label your sketch</a:t>
            </a:r>
            <a:endParaRPr lang="en-GB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8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dn-20.create.net/siteimages/20/8/0/208055/269024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96643" y="404664"/>
            <a:ext cx="4795837" cy="60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88640"/>
            <a:ext cx="41044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Analysing</a:t>
            </a:r>
            <a:r>
              <a:rPr lang="en-GB" sz="2000" dirty="0" smtClean="0">
                <a:latin typeface="Century Gothic" panose="020B0502020202020204" pitchFamily="34" charset="0"/>
              </a:rPr>
              <a:t> products in design is important because it lets us understand lots of things about that product and who it is aimed at.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 smtClean="0">
                <a:latin typeface="Century Gothic" panose="020B0502020202020204" pitchFamily="34" charset="0"/>
              </a:rPr>
              <a:t>One way of showing that you understand how to analyse a product properly is by </a:t>
            </a:r>
            <a:r>
              <a:rPr lang="en-GB" sz="20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changing</a:t>
            </a:r>
            <a:r>
              <a:rPr lang="en-GB" sz="2000" dirty="0" smtClean="0">
                <a:latin typeface="Century Gothic" panose="020B0502020202020204" pitchFamily="34" charset="0"/>
              </a:rPr>
              <a:t> one of its factors.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7544" y="3573016"/>
            <a:ext cx="3456384" cy="2160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Century Gothic" panose="020B0502020202020204" pitchFamily="34" charset="0"/>
              </a:rPr>
              <a:t>Discuss in Pairs</a:t>
            </a:r>
          </a:p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At what age is this doll suitable for use?</a:t>
            </a:r>
          </a:p>
          <a:p>
            <a:pPr algn="ctr"/>
            <a:endParaRPr lang="en-GB" dirty="0">
              <a:latin typeface="Century Gothic" panose="020B0502020202020204" pitchFamily="34" charset="0"/>
            </a:endParaRPr>
          </a:p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How may we change it so that it is suitable from birth?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Donut 3"/>
          <p:cNvSpPr/>
          <p:nvPr/>
        </p:nvSpPr>
        <p:spPr>
          <a:xfrm>
            <a:off x="5724128" y="1124744"/>
            <a:ext cx="504056" cy="504056"/>
          </a:xfrm>
          <a:prstGeom prst="donut">
            <a:avLst>
              <a:gd name="adj" fmla="val 76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7596336" y="1988840"/>
            <a:ext cx="504056" cy="504056"/>
          </a:xfrm>
          <a:prstGeom prst="donut">
            <a:avLst>
              <a:gd name="adj" fmla="val 76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6052922" y="1850780"/>
            <a:ext cx="504056" cy="504056"/>
          </a:xfrm>
          <a:prstGeom prst="donut">
            <a:avLst>
              <a:gd name="adj" fmla="val 76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5604284" y="5481228"/>
            <a:ext cx="504056" cy="504056"/>
          </a:xfrm>
          <a:prstGeom prst="donut">
            <a:avLst>
              <a:gd name="adj" fmla="val 76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4644008" y="4991334"/>
            <a:ext cx="504056" cy="504056"/>
          </a:xfrm>
          <a:prstGeom prst="donut">
            <a:avLst>
              <a:gd name="adj" fmla="val 76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47864" y="5544793"/>
            <a:ext cx="1440160" cy="692519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r>
              <a:rPr lang="en-GB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mins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2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961" y="453287"/>
            <a:ext cx="8375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latin typeface="Century Gothic" panose="020B0502020202020204" pitchFamily="34" charset="0"/>
              </a:rPr>
              <a:t>Choose </a:t>
            </a:r>
            <a:r>
              <a:rPr lang="en-GB" sz="16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one</a:t>
            </a:r>
            <a:r>
              <a:rPr lang="en-GB" sz="1600" dirty="0" smtClean="0">
                <a:latin typeface="Century Gothic" panose="020B0502020202020204" pitchFamily="34" charset="0"/>
              </a:rPr>
              <a:t> of the dolls </a:t>
            </a:r>
            <a:r>
              <a:rPr lang="en-GB" sz="1600" dirty="0" smtClean="0">
                <a:latin typeface="Century Gothic" panose="020B0502020202020204" pitchFamily="34" charset="0"/>
              </a:rPr>
              <a:t>from your packet.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latin typeface="Century Gothic" panose="020B0502020202020204" pitchFamily="34" charset="0"/>
              </a:rPr>
              <a:t>Choose </a:t>
            </a:r>
            <a:r>
              <a:rPr lang="en-GB" sz="16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one</a:t>
            </a:r>
            <a:r>
              <a:rPr lang="en-GB" sz="1600" dirty="0" smtClean="0">
                <a:latin typeface="Century Gothic" panose="020B0502020202020204" pitchFamily="34" charset="0"/>
              </a:rPr>
              <a:t> customer from the list below and create a mind map for their ‘needs’. You must then </a:t>
            </a:r>
            <a:r>
              <a:rPr lang="en-GB" sz="16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re-design</a:t>
            </a:r>
            <a:r>
              <a:rPr lang="en-GB" sz="1600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smtClean="0">
                <a:latin typeface="Century Gothic" panose="020B0502020202020204" pitchFamily="34" charset="0"/>
              </a:rPr>
              <a:t>the chosen doll for that customer.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68144" y="1679746"/>
            <a:ext cx="2880320" cy="2436235"/>
            <a:chOff x="323528" y="1942966"/>
            <a:chExt cx="2880320" cy="2436235"/>
          </a:xfrm>
        </p:grpSpPr>
        <p:pic>
          <p:nvPicPr>
            <p:cNvPr id="10242" name="Picture 2" descr="http://www.imparte.ro/Album/Imedia/Galerie/blind%20child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942966"/>
              <a:ext cx="2880320" cy="1929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909127" y="3855981"/>
              <a:ext cx="17091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 smtClean="0">
                  <a:solidFill>
                    <a:srgbClr val="38D4C1"/>
                  </a:solidFill>
                  <a:latin typeface="Century Gothic" panose="020B0502020202020204" pitchFamily="34" charset="0"/>
                </a:rPr>
                <a:t>Blind Girl</a:t>
              </a:r>
              <a:endParaRPr lang="en-GB" sz="2800" b="1" dirty="0">
                <a:solidFill>
                  <a:srgbClr val="38D4C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3528" y="1679746"/>
            <a:ext cx="2701742" cy="2453035"/>
            <a:chOff x="3209841" y="1942966"/>
            <a:chExt cx="2701742" cy="2453035"/>
          </a:xfrm>
        </p:grpSpPr>
        <p:pic>
          <p:nvPicPr>
            <p:cNvPr id="10244" name="Picture 4" descr="http://gradeclothing.com/wp-content/uploads/2013/12/newborn-baby-girl-sleepingpreparing-for-newborn-photos-pi3w72sb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9841" y="1942966"/>
              <a:ext cx="2701742" cy="192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677297" y="3872781"/>
              <a:ext cx="17668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 smtClean="0">
                  <a:solidFill>
                    <a:srgbClr val="38D4C1"/>
                  </a:solidFill>
                  <a:latin typeface="Century Gothic" panose="020B0502020202020204" pitchFamily="34" charset="0"/>
                </a:rPr>
                <a:t>Baby Gir</a:t>
              </a:r>
              <a:r>
                <a:rPr lang="en-GB" sz="2800" b="1" dirty="0">
                  <a:solidFill>
                    <a:srgbClr val="38D4C1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87824" y="1679746"/>
            <a:ext cx="2901978" cy="2435135"/>
            <a:chOff x="5921745" y="1942966"/>
            <a:chExt cx="2901978" cy="2435135"/>
          </a:xfrm>
        </p:grpSpPr>
        <p:pic>
          <p:nvPicPr>
            <p:cNvPr id="10246" name="Picture 6" descr="http://cdn.sheknows.com/articles/2010/03/funny-five-year-old-boy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1745" y="1942966"/>
              <a:ext cx="2901978" cy="1929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271310" y="3854881"/>
              <a:ext cx="22028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 smtClean="0">
                  <a:solidFill>
                    <a:srgbClr val="38D4C1"/>
                  </a:solidFill>
                  <a:latin typeface="Century Gothic" panose="020B0502020202020204" pitchFamily="34" charset="0"/>
                </a:rPr>
                <a:t>Boy Aged 4</a:t>
              </a:r>
              <a:endParaRPr lang="en-GB" sz="2800" b="1" dirty="0">
                <a:solidFill>
                  <a:srgbClr val="38D4C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7286646" y="4024691"/>
            <a:ext cx="1440160" cy="692519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35 mins</a:t>
            </a: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961" y="4742355"/>
            <a:ext cx="8500195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challenge</a:t>
            </a:r>
            <a:r>
              <a:rPr lang="en-GB" sz="2800" b="1" baseline="30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+</a:t>
            </a:r>
          </a:p>
          <a:p>
            <a:pPr algn="ctr"/>
            <a:r>
              <a:rPr lang="en-GB" sz="1600" dirty="0">
                <a:latin typeface="Century Gothic" panose="020B0502020202020204" pitchFamily="34" charset="0"/>
              </a:rPr>
              <a:t>D</a:t>
            </a:r>
            <a:r>
              <a:rPr lang="en-GB" sz="1600" dirty="0" smtClean="0">
                <a:latin typeface="Century Gothic" panose="020B0502020202020204" pitchFamily="34" charset="0"/>
              </a:rPr>
              <a:t>esign a doll that would be suitable for a </a:t>
            </a:r>
            <a:r>
              <a:rPr lang="en-GB" sz="1600" b="1" dirty="0" smtClean="0">
                <a:latin typeface="Century Gothic" panose="020B0502020202020204" pitchFamily="34" charset="0"/>
              </a:rPr>
              <a:t>seven year old girl </a:t>
            </a:r>
            <a:r>
              <a:rPr lang="en-GB" sz="1600" dirty="0" smtClean="0">
                <a:latin typeface="Century Gothic" panose="020B0502020202020204" pitchFamily="34" charset="0"/>
              </a:rPr>
              <a:t>and will help teach her </a:t>
            </a:r>
            <a:r>
              <a:rPr lang="en-GB" sz="1600" b="1" dirty="0" smtClean="0">
                <a:latin typeface="Century Gothic" panose="020B0502020202020204" pitchFamily="34" charset="0"/>
              </a:rPr>
              <a:t>how to tell the time</a:t>
            </a:r>
            <a:r>
              <a:rPr lang="en-GB" sz="1600" dirty="0" smtClean="0">
                <a:latin typeface="Century Gothic" panose="020B0502020202020204" pitchFamily="34" charset="0"/>
              </a:rPr>
              <a:t>. </a:t>
            </a:r>
            <a:r>
              <a:rPr lang="en-GB" sz="1600" i="1" dirty="0" smtClean="0">
                <a:latin typeface="Century Gothic" panose="020B0502020202020204" pitchFamily="34" charset="0"/>
              </a:rPr>
              <a:t>Render</a:t>
            </a:r>
            <a:r>
              <a:rPr lang="en-GB" sz="1600" dirty="0" smtClean="0">
                <a:latin typeface="Century Gothic" panose="020B0502020202020204" pitchFamily="34" charset="0"/>
              </a:rPr>
              <a:t> and </a:t>
            </a:r>
            <a:r>
              <a:rPr lang="en-GB" sz="1600" i="1" dirty="0" smtClean="0">
                <a:latin typeface="Century Gothic" panose="020B0502020202020204" pitchFamily="34" charset="0"/>
              </a:rPr>
              <a:t>annotate</a:t>
            </a:r>
            <a:r>
              <a:rPr lang="en-GB" sz="1600" dirty="0" smtClean="0">
                <a:latin typeface="Century Gothic" panose="020B0502020202020204" pitchFamily="34" charset="0"/>
              </a:rPr>
              <a:t>.</a:t>
            </a:r>
            <a:endParaRPr lang="en-GB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8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80036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Peer Assessment</a:t>
            </a:r>
          </a:p>
          <a:p>
            <a:r>
              <a:rPr lang="en-GB" sz="2000" dirty="0" smtClean="0">
                <a:latin typeface="Century Gothic" panose="020B0502020202020204" pitchFamily="34" charset="0"/>
              </a:rPr>
              <a:t>Using the criteria given, you must level your partners work.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 smtClean="0">
                <a:latin typeface="Century Gothic" panose="020B0502020202020204" pitchFamily="34" charset="0"/>
              </a:rPr>
              <a:t>Give </a:t>
            </a:r>
            <a:r>
              <a:rPr lang="en-GB" sz="20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two strengths</a:t>
            </a:r>
            <a:r>
              <a:rPr lang="en-GB" sz="2000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smtClean="0">
                <a:latin typeface="Century Gothic" panose="020B0502020202020204" pitchFamily="34" charset="0"/>
              </a:rPr>
              <a:t>to their work and </a:t>
            </a:r>
            <a:r>
              <a:rPr lang="en-GB" sz="20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two areas for improvement</a:t>
            </a:r>
            <a:r>
              <a:rPr lang="en-GB" sz="2000" dirty="0" smtClean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1916832"/>
            <a:ext cx="78689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Did their new </a:t>
            </a:r>
            <a:r>
              <a:rPr lang="en-GB" sz="2400" b="1" smtClean="0">
                <a:solidFill>
                  <a:srgbClr val="38D4C1"/>
                </a:solidFill>
                <a:latin typeface="Century Gothic" panose="020B0502020202020204" pitchFamily="34" charset="0"/>
              </a:rPr>
              <a:t>design outcome </a:t>
            </a:r>
            <a:r>
              <a:rPr lang="en-GB" sz="24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have details and </a:t>
            </a:r>
            <a:r>
              <a:rPr lang="en-GB" sz="2400" b="1" dirty="0" err="1" smtClean="0">
                <a:solidFill>
                  <a:srgbClr val="38D4C1"/>
                </a:solidFill>
                <a:latin typeface="Century Gothic" panose="020B0502020202020204" pitchFamily="34" charset="0"/>
              </a:rPr>
              <a:t>color</a:t>
            </a:r>
            <a:r>
              <a:rPr lang="en-GB" sz="24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?</a:t>
            </a:r>
          </a:p>
          <a:p>
            <a:endParaRPr lang="en-GB" sz="2400" b="1" dirty="0">
              <a:solidFill>
                <a:srgbClr val="38D4C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Did they include notes about how to manufacture the doll, what materials to use, </a:t>
            </a:r>
            <a:r>
              <a:rPr lang="en-GB" sz="2400" b="1" dirty="0" err="1" smtClean="0">
                <a:solidFill>
                  <a:srgbClr val="38D4C1"/>
                </a:solidFill>
                <a:latin typeface="Century Gothic" panose="020B0502020202020204" pitchFamily="34" charset="0"/>
              </a:rPr>
              <a:t>etc</a:t>
            </a:r>
            <a:r>
              <a:rPr lang="en-GB" sz="24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?</a:t>
            </a:r>
          </a:p>
          <a:p>
            <a:endParaRPr lang="en-GB" sz="2400" b="1" dirty="0">
              <a:solidFill>
                <a:srgbClr val="38D4C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 smtClean="0">
                <a:solidFill>
                  <a:srgbClr val="38D4C1"/>
                </a:solidFill>
                <a:latin typeface="Century Gothic" panose="020B0502020202020204" pitchFamily="34" charset="0"/>
              </a:rPr>
              <a:t>Is their design accurate to their child’s age group or needs?</a:t>
            </a:r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6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604871"/>
              </p:ext>
            </p:extLst>
          </p:nvPr>
        </p:nvGraphicFramePr>
        <p:xfrm>
          <a:off x="467544" y="332656"/>
          <a:ext cx="8357676" cy="59766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69894"/>
                <a:gridCol w="5287782"/>
              </a:tblGrid>
              <a:tr h="1490219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entury Gothic" panose="020B0502020202020204" pitchFamily="34" charset="0"/>
                        </a:rPr>
                        <a:t>Learning Objective</a:t>
                      </a:r>
                    </a:p>
                    <a:p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By the end of the lesson, you will understand…</a:t>
                      </a:r>
                      <a:endParaRPr lang="en-GB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solidFill>
                      <a:srgbClr val="38D4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entury Gothic" panose="020B0502020202020204" pitchFamily="34" charset="0"/>
                        </a:rPr>
                        <a:t>Learning Outcomes</a:t>
                      </a:r>
                    </a:p>
                    <a:p>
                      <a:r>
                        <a:rPr lang="en-GB" dirty="0" smtClean="0">
                          <a:latin typeface="Century Gothic" panose="020B0502020202020204" pitchFamily="34" charset="0"/>
                        </a:rPr>
                        <a:t>By the end of the lesson, you will be able to… </a:t>
                      </a:r>
                      <a:endParaRPr lang="en-GB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solidFill>
                      <a:srgbClr val="38D4C1"/>
                    </a:solidFill>
                  </a:tcPr>
                </a:tc>
              </a:tr>
              <a:tr h="1092827">
                <a:tc rowSpan="3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latin typeface="Century Gothic" panose="020B0502020202020204" pitchFamily="34" charset="0"/>
                        </a:rPr>
                        <a:t>How to </a:t>
                      </a:r>
                      <a:r>
                        <a:rPr lang="en-GB" sz="2800" b="1" dirty="0" smtClean="0">
                          <a:latin typeface="Century Gothic" panose="020B0502020202020204" pitchFamily="34" charset="0"/>
                        </a:rPr>
                        <a:t>analyse</a:t>
                      </a:r>
                      <a:r>
                        <a:rPr lang="en-GB" sz="2800" b="0" dirty="0" smtClean="0">
                          <a:latin typeface="Century Gothic" panose="020B0502020202020204" pitchFamily="34" charset="0"/>
                        </a:rPr>
                        <a:t> a product in detail, then </a:t>
                      </a:r>
                      <a:r>
                        <a:rPr lang="en-GB" sz="2800" b="1" dirty="0" smtClean="0">
                          <a:latin typeface="Century Gothic" panose="020B0502020202020204" pitchFamily="34" charset="0"/>
                        </a:rPr>
                        <a:t>redesign</a:t>
                      </a:r>
                      <a:r>
                        <a:rPr lang="en-GB" sz="2800" b="0" baseline="0" dirty="0" smtClean="0">
                          <a:latin typeface="Century Gothic" panose="020B0502020202020204" pitchFamily="34" charset="0"/>
                        </a:rPr>
                        <a:t> it according to a </a:t>
                      </a:r>
                      <a:r>
                        <a:rPr lang="en-GB" sz="2800" b="1" baseline="0" dirty="0" smtClean="0">
                          <a:latin typeface="Century Gothic" panose="020B0502020202020204" pitchFamily="34" charset="0"/>
                        </a:rPr>
                        <a:t>changing factor</a:t>
                      </a:r>
                      <a:r>
                        <a:rPr lang="en-GB" sz="2800" b="0" baseline="0" dirty="0" smtClean="0">
                          <a:latin typeface="Century Gothic" panose="020B0502020202020204" pitchFamily="34" charset="0"/>
                        </a:rPr>
                        <a:t>.</a:t>
                      </a:r>
                      <a:endParaRPr lang="en-GB" sz="2800" b="1" baseline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solidFill>
                      <a:srgbClr val="B5F1E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Tx/>
                        <a:buNone/>
                      </a:pPr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Level </a:t>
                      </a:r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2000" b="1" dirty="0" smtClean="0">
                        <a:latin typeface="Century Gothic" panose="020B0502020202020204" pitchFamily="34" charset="0"/>
                      </a:endParaRPr>
                    </a:p>
                    <a:p>
                      <a:pPr lvl="0">
                        <a:buFontTx/>
                        <a:buNone/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I</a:t>
                      </a:r>
                      <a:r>
                        <a:rPr lang="en-GB" sz="2000" b="0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 can </a:t>
                      </a:r>
                      <a:r>
                        <a:rPr lang="en-GB" sz="2000" b="1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describe </a:t>
                      </a:r>
                      <a:r>
                        <a:rPr lang="en-GB" sz="2000" b="0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ways in which a product can be suited to a customer.</a:t>
                      </a:r>
                      <a:endParaRPr lang="en-GB" sz="2000" b="0" dirty="0" smtClean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solidFill>
                      <a:srgbClr val="B5F1E3"/>
                    </a:solidFill>
                  </a:tcPr>
                </a:tc>
              </a:tr>
              <a:tr h="1092827">
                <a:tc vMerge="1"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Tx/>
                        <a:buNone/>
                      </a:pPr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Level </a:t>
                      </a:r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2000" b="1" dirty="0" smtClean="0">
                        <a:latin typeface="Century Gothic" panose="020B0502020202020204" pitchFamily="34" charset="0"/>
                      </a:endParaRPr>
                    </a:p>
                    <a:p>
                      <a:pPr lvl="0">
                        <a:buFontTx/>
                        <a:buNone/>
                      </a:pPr>
                      <a:r>
                        <a:rPr lang="en-GB" sz="2000" dirty="0" smtClean="0">
                          <a:latin typeface="Century Gothic" panose="020B0502020202020204" pitchFamily="34" charset="0"/>
                        </a:rPr>
                        <a:t>I can </a:t>
                      </a:r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explain</a:t>
                      </a:r>
                      <a:r>
                        <a:rPr lang="en-GB" sz="2000" dirty="0" smtClean="0">
                          <a:latin typeface="Century Gothic" panose="020B0502020202020204" pitchFamily="34" charset="0"/>
                        </a:rPr>
                        <a:t> why </a:t>
                      </a:r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analysing</a:t>
                      </a:r>
                      <a:r>
                        <a:rPr lang="en-GB" sz="2000" dirty="0" smtClean="0">
                          <a:latin typeface="Century Gothic" panose="020B0502020202020204" pitchFamily="34" charset="0"/>
                        </a:rPr>
                        <a:t> a</a:t>
                      </a:r>
                      <a:r>
                        <a:rPr lang="en-GB" sz="2000" baseline="0" dirty="0" smtClean="0">
                          <a:latin typeface="Century Gothic" panose="020B0502020202020204" pitchFamily="34" charset="0"/>
                        </a:rPr>
                        <a:t> product is important in the design process</a:t>
                      </a:r>
                      <a:endParaRPr lang="en-GB" sz="2000" dirty="0" smtClean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D9F7F6"/>
                    </a:solidFill>
                  </a:tcPr>
                </a:tc>
              </a:tr>
              <a:tr h="1423987">
                <a:tc vMerge="1"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Level </a:t>
                      </a:r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2000" b="1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I can use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 my analysis to 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inform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 my 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creative decisions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. I use my design thinking to 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create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 inventive proposals.</a:t>
                      </a:r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solidFill>
                      <a:srgbClr val="B5F1E3"/>
                    </a:solidFill>
                  </a:tcPr>
                </a:tc>
              </a:tr>
              <a:tr h="397392">
                <a:tc gridSpan="2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Key Words: Specification, Customer, Analysis, Context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solidFill>
                      <a:srgbClr val="B5F1E3"/>
                    </a:solidFill>
                  </a:tcPr>
                </a:tc>
              </a:tr>
              <a:tr h="479412">
                <a:tc gridSpan="2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SMSC: Work well with others, empathise with different types of people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06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ear 8 Ugly Do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704</Words>
  <Application>Microsoft Macintosh PowerPoint</Application>
  <PresentationFormat>On-screen Show (4:3)</PresentationFormat>
  <Paragraphs>88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Century Gothic</vt:lpstr>
      <vt:lpstr>Arial</vt:lpstr>
      <vt:lpstr>Year 8 Ugly Doll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Philip Jones (HABR)</dc:creator>
  <cp:keywords/>
  <dc:description/>
  <cp:lastModifiedBy>Marla Nicoletti</cp:lastModifiedBy>
  <cp:revision>46</cp:revision>
  <dcterms:created xsi:type="dcterms:W3CDTF">2014-01-16T13:55:52Z</dcterms:created>
  <dcterms:modified xsi:type="dcterms:W3CDTF">2018-01-08T04:43:46Z</dcterms:modified>
  <cp:category/>
</cp:coreProperties>
</file>